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7" r:id="rId9"/>
    <p:sldId id="264" r:id="rId10"/>
    <p:sldId id="268" r:id="rId11"/>
    <p:sldId id="265" r:id="rId12"/>
    <p:sldId id="269" r:id="rId13"/>
    <p:sldId id="270" r:id="rId14"/>
    <p:sldId id="262" r:id="rId15"/>
    <p:sldId id="271" r:id="rId16"/>
    <p:sldId id="266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ru-RU" altLang="ja-JP" smtClean="0"/>
              <a:t>Образец подзаголовка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ru-RU" altLang="ja-JP" smtClean="0"/>
              <a:t>Образец подзаголовка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ru-RU" altLang="ja-JP" smtClean="0"/>
              <a:t>Образец заголовка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ru-RU" altLang="ja-JP" smtClean="0"/>
              <a:t>Вставка рисунка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3714775"/>
          </a:xfrm>
        </p:spPr>
        <p:txBody>
          <a:bodyPr>
            <a:normAutofit/>
          </a:bodyPr>
          <a:lstStyle/>
          <a:p>
            <a:r>
              <a:rPr lang="ru-RU" sz="3100" b="1" dirty="0" smtClean="0">
                <a:solidFill>
                  <a:schemeClr val="accent2">
                    <a:lumMod val="75000"/>
                  </a:schemeClr>
                </a:solidFill>
              </a:rPr>
              <a:t>Критерии и показатели, применяемые  при аттестации на квалификационные категории педагогических работников образовательных учреждений Белгородской области в 2017-2018 учебном году по должности «учитель»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48" y="5143512"/>
            <a:ext cx="4129062" cy="1214446"/>
          </a:xfrm>
        </p:spPr>
        <p:txBody>
          <a:bodyPr>
            <a:normAutofit fontScale="92500" lnSpcReduction="10000"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Бредихина И.А., начальник службы мониторинга , диагностики и аттестации МКУ НМИЦ г.Белгорода, член рабочей группы по корректировке критериев и показателей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8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Личный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вклад в повышение качества образования, совершенствование методов обучения и воспитания (</a:t>
            </a:r>
            <a:r>
              <a:rPr lang="ru-RU" sz="1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высшей категории – </a:t>
            </a:r>
            <a:r>
              <a:rPr lang="ru-RU" sz="1800" b="1" i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продуктивного использования новых образовательных технологий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66219394"/>
              </p:ext>
            </p:extLst>
          </p:nvPr>
        </p:nvGraphicFramePr>
        <p:xfrm>
          <a:off x="467544" y="2357430"/>
          <a:ext cx="8209730" cy="2857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18569"/>
                <a:gridCol w="1971375"/>
                <a:gridCol w="1357322"/>
                <a:gridCol w="928694"/>
                <a:gridCol w="1214446"/>
                <a:gridCol w="1135848"/>
                <a:gridCol w="1183476"/>
              </a:tblGrid>
              <a:tr h="285752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i="1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работы в качестве классного руководителя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Справка, заверенная руководителем учреждения, грамоты, дипломы выданные педагогу или классу.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 классного руководства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Классный руководитель работает без замечаний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Имеются грамоты, дипломы выданные педагогу или классу.</a:t>
                      </a:r>
                      <a:endParaRPr lang="ru-RU" sz="1600" b="1" i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Призовое место в районном конкурсе «Самый классный </a:t>
                      </a:r>
                      <a:r>
                        <a:rPr lang="ru-RU" sz="1400" b="1" i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классный</a:t>
                      </a: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53280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4290"/>
            <a:ext cx="8229600" cy="1214446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Личный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вклад в повышение качества образования, совершенствование методов обучения и воспитания (</a:t>
            </a:r>
            <a:r>
              <a:rPr lang="ru-RU" sz="1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высшей категории – </a:t>
            </a:r>
            <a:r>
              <a:rPr lang="ru-RU" sz="1800" b="1" i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продуктивного использования новых образовательных технологий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5878587"/>
              </p:ext>
            </p:extLst>
          </p:nvPr>
        </p:nvGraphicFramePr>
        <p:xfrm>
          <a:off x="571472" y="1785926"/>
          <a:ext cx="8211957" cy="40719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60040"/>
                <a:gridCol w="1803245"/>
                <a:gridCol w="1279469"/>
                <a:gridCol w="1200716"/>
                <a:gridCol w="1214446"/>
                <a:gridCol w="928694"/>
                <a:gridCol w="1425347"/>
              </a:tblGrid>
              <a:tr h="2230061">
                <a:tc row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59" marR="5655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работе инновационной или </a:t>
                      </a:r>
                      <a:r>
                        <a:rPr lang="ru-RU" sz="1400" b="1" i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стажировочной</a:t>
                      </a: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площадки, в работе базовых учреждений для курсов повышения квалификации, в реализации проектов, зарегистрированных в АИС «Проектное управление»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59" marR="5655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Приказ об участии организации </a:t>
                      </a:r>
                      <a:r>
                        <a:rPr lang="ru-RU" sz="1400" b="1" i="1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 </a:t>
                      </a: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подтверждение о регистрации проекта в АИС. </a:t>
                      </a:r>
                      <a:r>
                        <a:rPr lang="ru-RU" sz="1600" b="1" i="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Приказ по организации (списочный состав  участников)</a:t>
                      </a:r>
                      <a:endParaRPr lang="ru-RU" sz="1600" b="1" i="0" u="sng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59" marR="5655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образовательного учреждения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59" marR="5655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на муниципальном уровне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59" marR="5655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на региональном уровне</a:t>
                      </a:r>
                      <a:endParaRPr lang="ru-RU" sz="1400" b="1" i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59" marR="5655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на всероссийском уровне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59" marR="5655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9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участии по нескольким позициям +1 балл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дополнительно (но не более 3 баллов).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59" marR="56559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45475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214446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Личный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вклад в повышение качества образования, совершенствование методов обучения и воспитания (</a:t>
            </a:r>
            <a:r>
              <a:rPr lang="ru-RU" sz="1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высшей категории – </a:t>
            </a:r>
            <a:r>
              <a:rPr lang="ru-RU" sz="1800" b="1" i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продуктивного использования новых образовательных технологий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11198485"/>
              </p:ext>
            </p:extLst>
          </p:nvPr>
        </p:nvGraphicFramePr>
        <p:xfrm>
          <a:off x="466723" y="2357430"/>
          <a:ext cx="8281740" cy="264320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04877"/>
                <a:gridCol w="2034553"/>
                <a:gridCol w="1321646"/>
                <a:gridCol w="1098164"/>
                <a:gridCol w="1079492"/>
                <a:gridCol w="1076573"/>
                <a:gridCol w="1166435"/>
              </a:tblGrid>
              <a:tr h="264320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электронных образовательных ресурсов и дистанционных курсов для учащихся на базе информационных порталов  </a:t>
                      </a:r>
                      <a:endParaRPr lang="ru-RU" sz="1400" b="1" i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Сертификаты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информационных порталов</a:t>
                      </a:r>
                      <a:endParaRPr lang="ru-RU" sz="1400" b="1" i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Разработан и размещён 1 ЭОР или  дистанционный курс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Разработаны и размещёны 2 ЭОР или дистанционных курса</a:t>
                      </a:r>
                      <a:endParaRPr lang="ru-RU" sz="1400" b="1" i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Разработаны и размещёны 3 ЭОР или дистанционных курсов</a:t>
                      </a:r>
                      <a:endParaRPr lang="ru-RU" sz="1400" b="1" i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Разработаны и </a:t>
                      </a:r>
                      <a:r>
                        <a:rPr lang="ru-RU" sz="14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размещены </a:t>
                      </a: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и более ЭОР или дистанционных курсов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37787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14446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Личный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вклад в повышение качества образования, совершенствование методов обучения и воспитания (</a:t>
            </a:r>
            <a:r>
              <a:rPr lang="ru-RU" sz="1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высшей категории – </a:t>
            </a:r>
            <a:r>
              <a:rPr lang="ru-RU" sz="1800" b="1" i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продуктивного использования новых образовательных технологий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14675010"/>
              </p:ext>
            </p:extLst>
          </p:nvPr>
        </p:nvGraphicFramePr>
        <p:xfrm>
          <a:off x="466725" y="2143116"/>
          <a:ext cx="8248650" cy="30003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32867"/>
                <a:gridCol w="1846524"/>
                <a:gridCol w="1186309"/>
                <a:gridCol w="814966"/>
                <a:gridCol w="985711"/>
                <a:gridCol w="968951"/>
                <a:gridCol w="966331"/>
                <a:gridCol w="1046991"/>
              </a:tblGrid>
              <a:tr h="300039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Признание сообществом профессиональных достижений учителя (поощрения за подготовку детей  </a:t>
                      </a:r>
                      <a:r>
                        <a:rPr lang="ru-RU" sz="1600" b="1" i="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проведение заочных конкурсов на уровне ОУ не учитываются).</a:t>
                      </a:r>
                      <a:endParaRPr lang="ru-RU" sz="1600" b="1" i="0" u="sng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Грамоты, благодарности, приказы, удостоверения 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Отсутствуют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Поощрения уровня учреждения в межаттестационный период</a:t>
                      </a:r>
                      <a:endParaRPr lang="ru-RU" sz="1400" b="1" i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Поощрения муниципального уровня в межаттестационный период.</a:t>
                      </a:r>
                      <a:endParaRPr lang="ru-RU" sz="1400" b="1" i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Поощрения всероссийского  или регионального уровня в межаттестационный период</a:t>
                      </a:r>
                      <a:endParaRPr lang="ru-RU" sz="1400" b="1" i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Награды всероссийского уровня, отраслевые награды (независимо от срока)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8255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14290"/>
            <a:ext cx="8640960" cy="1857388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IV.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Транслирование в педагогических коллективах опыта практических результатов профессиональной деятельности </a:t>
            </a:r>
            <a:r>
              <a:rPr lang="ru-RU" sz="1800" b="1" i="1" u="sng" dirty="0" smtClean="0">
                <a:solidFill>
                  <a:schemeClr val="tx2">
                    <a:lumMod val="75000"/>
                  </a:schemeClr>
                </a:solidFill>
              </a:rPr>
              <a:t>(для высшей категории – в том числе экспериментальной и инновационной),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активное участие в работе методических объединений педагогических работников организации </a:t>
            </a:r>
            <a:r>
              <a:rPr lang="ru-RU" sz="1800" b="1" i="1" u="sng" dirty="0" smtClean="0">
                <a:solidFill>
                  <a:schemeClr val="tx2">
                    <a:lumMod val="75000"/>
                  </a:schemeClr>
                </a:solidFill>
              </a:rPr>
              <a:t>(для высшей категории – в разработке программно-методического сопровождения образовательного процесса, профессиональных конкурсов)</a:t>
            </a:r>
            <a:endParaRPr lang="ru-RU" sz="1800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23040437"/>
              </p:ext>
            </p:extLst>
          </p:nvPr>
        </p:nvGraphicFramePr>
        <p:xfrm>
          <a:off x="251520" y="2643182"/>
          <a:ext cx="8568952" cy="22860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32048"/>
                <a:gridCol w="1388102"/>
                <a:gridCol w="1428760"/>
                <a:gridCol w="1214446"/>
                <a:gridCol w="1071570"/>
                <a:gridCol w="1357322"/>
                <a:gridCol w="1676704"/>
              </a:tblGrid>
              <a:tr h="228601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обобщенного актуального педагогического опыта.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Свидетельство, сертификат, приказ. Выписка из протокола на уровне ОО.</a:t>
                      </a:r>
                      <a:endParaRPr lang="ru-RU" sz="1400" b="1" i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Целостный опыт обобщен на уровне ОО </a:t>
                      </a:r>
                      <a:endParaRPr lang="ru-RU" sz="1600" b="1" i="0" u="sng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Целостный опыт обобщен на муниципальном уровне</a:t>
                      </a:r>
                      <a:endParaRPr lang="ru-RU" sz="1600" b="1" i="0" u="sng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Материалы «Из опыта работы» размещены на сайте  ОГАОУ ДПО «</a:t>
                      </a:r>
                      <a:r>
                        <a:rPr lang="ru-RU" sz="1600" b="1" i="0" u="sng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БелИРО</a:t>
                      </a:r>
                      <a:r>
                        <a:rPr lang="ru-RU" sz="1600" b="1" i="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i="0" u="sng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Целостный опыт обобщен на региональном уровне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3845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2240798"/>
          </a:xfrm>
        </p:spPr>
        <p:txBody>
          <a:bodyPr>
            <a:normAutofit fontScale="90000"/>
          </a:bodyPr>
          <a:lstStyle/>
          <a:p>
            <a:r>
              <a:rPr lang="en-US" sz="2000" b="1" dirty="0" smtClean="0"/>
              <a:t>IV. </a:t>
            </a:r>
            <a:r>
              <a:rPr lang="ru-RU" sz="2000" b="1" dirty="0" smtClean="0"/>
              <a:t>Транслирование </a:t>
            </a:r>
            <a:r>
              <a:rPr lang="ru-RU" sz="2000" b="1" dirty="0"/>
              <a:t>в педагогических коллективах опыта практических результатов профессиональной деятельности </a:t>
            </a:r>
            <a:r>
              <a:rPr lang="ru-RU" sz="2000" b="1" i="1" u="sng" dirty="0"/>
              <a:t>(для высшей категории – в том числе экспериментальной и инновационной),</a:t>
            </a:r>
            <a:r>
              <a:rPr lang="ru-RU" sz="2000" b="1" dirty="0"/>
              <a:t> активное участие в работе методических объединений педагогических работников организации </a:t>
            </a:r>
            <a:r>
              <a:rPr lang="ru-RU" sz="2000" b="1" i="1" u="sng" dirty="0"/>
              <a:t>(для высшей категории – в разработке программно-методического сопровождения образовательного процесса, профессиональных конкурсов</a:t>
            </a:r>
            <a:r>
              <a:rPr lang="ru-RU" sz="2000" b="1" i="1" u="sng" dirty="0" smtClean="0"/>
              <a:t>)</a:t>
            </a:r>
            <a:r>
              <a:rPr lang="ru-RU" sz="1800" b="1" i="1" u="sng" dirty="0" smtClean="0"/>
              <a:t/>
            </a:r>
            <a:br>
              <a:rPr lang="ru-RU" sz="1800" b="1" i="1" u="sng" dirty="0" smtClean="0"/>
            </a:br>
            <a:r>
              <a:rPr lang="ru-RU" sz="1800" b="1" u="sng" dirty="0" smtClean="0">
                <a:solidFill>
                  <a:schemeClr val="tx1"/>
                </a:solidFill>
              </a:rPr>
              <a:t>критерии 13-17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0874212"/>
              </p:ext>
            </p:extLst>
          </p:nvPr>
        </p:nvGraphicFramePr>
        <p:xfrm>
          <a:off x="467544" y="2643182"/>
          <a:ext cx="8208911" cy="35455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08134"/>
                <a:gridCol w="1838934"/>
                <a:gridCol w="1579617"/>
                <a:gridCol w="1088615"/>
                <a:gridCol w="1070106"/>
                <a:gridCol w="1067212"/>
                <a:gridCol w="1156293"/>
              </a:tblGrid>
              <a:tr h="956108">
                <a:tc row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 публикаций методических материалов из опыта работы (разработок, статей) в сборниках, </a:t>
                      </a:r>
                      <a:r>
                        <a:rPr lang="ru-RU" sz="1600" b="1" i="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допущенных  редакционным советом,</a:t>
                      </a:r>
                      <a:r>
                        <a:rPr lang="ru-RU" sz="16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интернет-публикации.</a:t>
                      </a:r>
                      <a:endParaRPr lang="ru-RU" sz="12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Титульный лист, лист, подтверждающий наличие редакционного совета, страница «содержание» и разворот страницы </a:t>
                      </a:r>
                      <a:r>
                        <a:rPr lang="ru-RU" sz="1600" b="1" i="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(начало статьи) </a:t>
                      </a:r>
                      <a:r>
                        <a:rPr lang="ru-RU" sz="12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сборника, в котором помещена публикация.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Сертификат о размещении </a:t>
                      </a:r>
                      <a:r>
                        <a:rPr lang="ru-RU" sz="1200" b="1" i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интернет-публикации</a:t>
                      </a:r>
                      <a:r>
                        <a:rPr lang="ru-RU" sz="12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Интернет – публикации на региональном и всероссийском уровнях</a:t>
                      </a:r>
                      <a:endParaRPr lang="ru-RU" sz="12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Печатная публикация на муниципальном уровне</a:t>
                      </a:r>
                      <a:endParaRPr lang="ru-RU" sz="12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Печатная публикация на региональном уровне</a:t>
                      </a:r>
                      <a:endParaRPr lang="ru-RU" sz="1200" b="1" i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Печатная публикация на всероссийском уровне 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0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наличии двух и более печатных публикаций + 1 балл за каждую (но не более 3 баллов)</a:t>
                      </a:r>
                      <a:endParaRPr lang="ru-RU" sz="12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47692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2214578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IV.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Транслирование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в педагогических коллективах опыта практических результатов профессиональной деятельности </a:t>
            </a:r>
            <a:r>
              <a:rPr lang="ru-RU" sz="1800" b="1" i="1" u="sng" dirty="0">
                <a:solidFill>
                  <a:schemeClr val="tx2">
                    <a:lumMod val="75000"/>
                  </a:schemeClr>
                </a:solidFill>
              </a:rPr>
              <a:t>(для высшей категории – в том числе экспериментальной и инновационной),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 активное участие в работе методических объединений педагогических работников организации </a:t>
            </a:r>
            <a:r>
              <a:rPr lang="ru-RU" sz="1800" b="1" i="1" u="sng" dirty="0">
                <a:solidFill>
                  <a:schemeClr val="tx2">
                    <a:lumMod val="75000"/>
                  </a:schemeClr>
                </a:solidFill>
              </a:rPr>
              <a:t>(для высшей категории – в разработке программно-методического сопровождения образовательного процесса, профессиональных конкурсов)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34153730"/>
              </p:ext>
            </p:extLst>
          </p:nvPr>
        </p:nvGraphicFramePr>
        <p:xfrm>
          <a:off x="142844" y="2643182"/>
          <a:ext cx="8607330" cy="344591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60039"/>
                <a:gridCol w="1800200"/>
                <a:gridCol w="1803621"/>
                <a:gridCol w="1614544"/>
                <a:gridCol w="1171538"/>
                <a:gridCol w="1857388"/>
              </a:tblGrid>
              <a:tr h="796648">
                <a:tc row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5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r>
                        <a:rPr lang="ru-RU" sz="115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5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Выступления на научно-практических конференциях, </a:t>
                      </a:r>
                      <a:r>
                        <a:rPr lang="ru-RU" sz="1200" b="1" i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педчтениях</a:t>
                      </a:r>
                      <a:r>
                        <a:rPr lang="ru-RU" sz="12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семинарах, </a:t>
                      </a:r>
                      <a:r>
                        <a:rPr lang="ru-RU" sz="1600" b="1" i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методических объединениях,  </a:t>
                      </a:r>
                      <a:r>
                        <a:rPr lang="ru-RU" sz="12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открытых уроков, мастер-классов.</a:t>
                      </a:r>
                      <a:endParaRPr lang="ru-RU" sz="12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Программа, сертификат, протокол заседания МО, справка и иной документ с подтверждением личного участия.</a:t>
                      </a:r>
                      <a:endParaRPr lang="ru-RU" sz="12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Выступление на муниципальном, межшкольном уровне</a:t>
                      </a:r>
                      <a:endParaRPr lang="ru-RU" sz="12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Выступление на региональном, межрегиональном уровне </a:t>
                      </a:r>
                      <a:endParaRPr lang="ru-RU" sz="12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Выступление на всероссийском уровне</a:t>
                      </a:r>
                      <a:endParaRPr lang="ru-RU" sz="12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наличии 2-х и более выступлений, мастер-классов на вышеуказанных уровнях +1 балл дополнительно за каждое (но не более 3 баллов).</a:t>
                      </a:r>
                      <a:endParaRPr lang="ru-RU" sz="12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064">
                <a:tc row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50" b="1" i="1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16.</a:t>
                      </a:r>
                      <a:endParaRPr lang="ru-RU" sz="115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работе УМО, творческих и рабочих групп </a:t>
                      </a:r>
                      <a:endParaRPr lang="ru-RU" sz="12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Приказ о вхождении в состав УМО, творческих и рабочих групп.</a:t>
                      </a:r>
                      <a:endParaRPr lang="ru-RU" sz="1200" b="1" i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на муниципальном, межшкольном уровне</a:t>
                      </a:r>
                      <a:endParaRPr lang="ru-RU" sz="12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на региональном уровне</a:t>
                      </a:r>
                      <a:endParaRPr lang="ru-RU" sz="12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6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неоднократном участии +1 балл дополнительно (но не более 3 баллов).</a:t>
                      </a:r>
                      <a:endParaRPr lang="ru-RU" sz="12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43490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168790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IV.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Транслирование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в педагогических коллективах опыта практических результатов профессиональной деятельности </a:t>
            </a:r>
            <a:r>
              <a:rPr lang="ru-RU" sz="1800" b="1" i="1" u="sng" dirty="0">
                <a:solidFill>
                  <a:schemeClr val="tx2">
                    <a:lumMod val="75000"/>
                  </a:schemeClr>
                </a:solidFill>
              </a:rPr>
              <a:t>(для высшей категории – в том числе экспериментальной и инновационной),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 активное участие в работе методических объединений педагогических работников организации </a:t>
            </a:r>
            <a:r>
              <a:rPr lang="ru-RU" sz="1800" b="1" i="1" u="sng" dirty="0">
                <a:solidFill>
                  <a:schemeClr val="tx2">
                    <a:lumMod val="75000"/>
                  </a:schemeClr>
                </a:solidFill>
              </a:rPr>
              <a:t>(для высшей категории – в разработке программно-методического сопровождения образовательного процесса, профессиональных конкурсов)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2976093"/>
              </p:ext>
            </p:extLst>
          </p:nvPr>
        </p:nvGraphicFramePr>
        <p:xfrm>
          <a:off x="466725" y="2428867"/>
          <a:ext cx="8209730" cy="403527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32867"/>
                <a:gridCol w="1865980"/>
                <a:gridCol w="1384685"/>
                <a:gridCol w="1051041"/>
                <a:gridCol w="1125592"/>
                <a:gridCol w="1128036"/>
                <a:gridCol w="1221529"/>
              </a:tblGrid>
              <a:tr h="180887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b="1" i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  <a:r>
                        <a:rPr lang="ru-RU" sz="1300" b="1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300" b="1" i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50" marR="5945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Повышение профессионального </a:t>
                      </a:r>
                      <a:r>
                        <a:rPr lang="ru-RU" sz="1300" b="1" i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уровня (критерий</a:t>
                      </a:r>
                      <a:r>
                        <a:rPr lang="ru-RU" sz="1300" b="1" i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исключен)</a:t>
                      </a:r>
                      <a:endParaRPr lang="ru-RU" sz="1300" b="1" i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50" marR="5945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9530" algn="just"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Свидетельства, удостоверения, справок и пр. о повышении квалификации в соответствии с профессиональной деятельностью педагога</a:t>
                      </a:r>
                      <a:endParaRPr lang="ru-RU" sz="1300" b="1" i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50" marR="5945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авторских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семинарах </a:t>
                      </a:r>
                      <a:endParaRPr lang="ru-RU" sz="1300" b="1" i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50" marR="5945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Своевременно пройдена курсовая подготовка по профилю (за 3 года)</a:t>
                      </a:r>
                      <a:endParaRPr lang="ru-RU" sz="1300" b="1" i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50" marR="5945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Обучение в аспирантуре.</a:t>
                      </a:r>
                      <a:endParaRPr lang="ru-RU" sz="1300" b="1" i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50" marR="5945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Имеет учёную степень кандидата наук.</a:t>
                      </a:r>
                      <a:endParaRPr lang="ru-RU" sz="1300" b="1" i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50" marR="5945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073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  <a:r>
                        <a:rPr lang="ru-RU" sz="13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3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50" marR="5945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1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участия в профессиональных конкурсах, проводимых по приказам федеральных, региональных и муниципальных органов управления образованием, БелИРО.</a:t>
                      </a:r>
                      <a:endParaRPr lang="ru-RU" sz="1300" b="1" i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50" marR="5945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1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Грамоты, благодарности, приказы. </a:t>
                      </a:r>
                      <a:endParaRPr lang="ru-RU" sz="1300" b="1" i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50" marR="5945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Победители, призёры и лауреаты в заочных конкурсах, участие в конкурсах муниципального уровня</a:t>
                      </a:r>
                      <a:endParaRPr lang="ru-RU" sz="13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50" marR="5945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1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Победители, призёры и лауреаты в муниципальных очных мероприятиях</a:t>
                      </a:r>
                      <a:endParaRPr lang="ru-RU" sz="1300" b="1" i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50" marR="5945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Победители, призёры и лауреаты в  очных региональных мероприятиях</a:t>
                      </a:r>
                      <a:endParaRPr lang="ru-RU" sz="13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50" marR="5945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Победители, призёры и лауреаты на всероссийском уровне, в том числе в конкурсном отборе лучших учителей </a:t>
                      </a:r>
                      <a:endParaRPr lang="ru-RU" sz="13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50" marR="5945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62603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ПОРЯДОК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ПРОВЕДЕНИЯ АТТЕСТАЦИИ ПЕДАГОГИЧЕСКИХ РАБОТНИКОВ ОРГАНИЗАЦИЙ, ОСУЩЕСТВЛЯЮЩИХ ОБРАЗОВАТЕЛЬНУЮ ДЕЯТЕЛЬНОСТЬ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6696" y="1285860"/>
            <a:ext cx="8248708" cy="500066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300" dirty="0" smtClean="0"/>
              <a:t>       </a:t>
            </a:r>
            <a:r>
              <a:rPr lang="ru-RU" sz="2300" b="1" dirty="0" smtClean="0">
                <a:solidFill>
                  <a:schemeClr val="accent4">
                    <a:lumMod val="50000"/>
                  </a:schemeClr>
                </a:solidFill>
              </a:rPr>
              <a:t>п.36, 37	</a:t>
            </a:r>
            <a:r>
              <a:rPr lang="ru-RU" sz="2300" b="1" u="sng" dirty="0" smtClean="0">
                <a:solidFill>
                  <a:schemeClr val="accent4">
                    <a:lumMod val="50000"/>
                  </a:schemeClr>
                </a:solidFill>
              </a:rPr>
              <a:t>Первая и высшая квалификационная категория</a:t>
            </a:r>
            <a:r>
              <a:rPr lang="ru-RU" sz="23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300" b="1" u="sng" dirty="0" smtClean="0">
                <a:solidFill>
                  <a:schemeClr val="accent4">
                    <a:lumMod val="50000"/>
                  </a:schemeClr>
                </a:solidFill>
              </a:rPr>
              <a:t>педагогическим работникам устанавливается на основе:</a:t>
            </a:r>
          </a:p>
          <a:p>
            <a:pPr>
              <a:buNone/>
            </a:pPr>
            <a:endParaRPr lang="ru-RU" sz="22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sz="2200" b="1" dirty="0" smtClean="0">
                <a:solidFill>
                  <a:schemeClr val="tx1"/>
                </a:solidFill>
              </a:rPr>
              <a:t>стабильных положительных результатов</a:t>
            </a:r>
            <a:r>
              <a:rPr lang="ru-RU" sz="2200" b="1" u="sng" dirty="0" smtClean="0">
                <a:solidFill>
                  <a:schemeClr val="tx1"/>
                </a:solidFill>
              </a:rPr>
              <a:t> </a:t>
            </a:r>
            <a:r>
              <a:rPr lang="ru-RU" sz="2200" b="1" i="1" u="sng" dirty="0" smtClean="0">
                <a:solidFill>
                  <a:schemeClr val="tx1"/>
                </a:solidFill>
              </a:rPr>
              <a:t>(положительная динамика - для высшей категории)</a:t>
            </a:r>
            <a:r>
              <a:rPr lang="ru-RU" sz="2200" b="1" u="sng" dirty="0" smtClean="0">
                <a:solidFill>
                  <a:schemeClr val="tx1"/>
                </a:solidFill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</a:rPr>
              <a:t>освоения обучающимися образовательных программ по итогам мониторингов, проводимых организацией, и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итогам мониторинга системы образования, проводимого в порядке, установленном постановлением Правительства Российской Федерации от 0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5.08.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2013 г. №662;</a:t>
            </a:r>
          </a:p>
          <a:p>
            <a:pPr algn="just">
              <a:buNone/>
            </a:pPr>
            <a:endPara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 smtClean="0">
                <a:solidFill>
                  <a:schemeClr val="tx1"/>
                </a:solidFill>
              </a:rPr>
              <a:t>выявления развития </a:t>
            </a:r>
            <a:r>
              <a:rPr lang="ru-RU" sz="2200" b="1" i="1" dirty="0" smtClean="0">
                <a:solidFill>
                  <a:schemeClr val="tx1"/>
                </a:solidFill>
              </a:rPr>
              <a:t>(</a:t>
            </a:r>
            <a:r>
              <a:rPr lang="ru-RU" sz="2200" b="1" i="1" u="sng" dirty="0" smtClean="0">
                <a:solidFill>
                  <a:schemeClr val="tx1"/>
                </a:solidFill>
              </a:rPr>
              <a:t>выявление и развитие  - для высшей категории</a:t>
            </a:r>
            <a:r>
              <a:rPr lang="ru-RU" sz="2200" b="1" i="1" dirty="0" smtClean="0">
                <a:solidFill>
                  <a:schemeClr val="tx1"/>
                </a:solidFill>
              </a:rPr>
              <a:t>)</a:t>
            </a:r>
            <a:r>
              <a:rPr lang="ru-RU" sz="2200" b="1" dirty="0" smtClean="0">
                <a:solidFill>
                  <a:schemeClr val="tx1"/>
                </a:solidFill>
              </a:rPr>
              <a:t> у обучающихся способностей к научной (интеллектуальной), творческой,   </a:t>
            </a:r>
            <a:r>
              <a:rPr lang="ru-RU" sz="2200" b="1" dirty="0" err="1" smtClean="0">
                <a:solidFill>
                  <a:schemeClr val="tx1"/>
                </a:solidFill>
              </a:rPr>
              <a:t>физкультурно</a:t>
            </a:r>
            <a:r>
              <a:rPr lang="ru-RU" sz="2200" b="1" dirty="0" smtClean="0">
                <a:solidFill>
                  <a:schemeClr val="tx1"/>
                </a:solidFill>
              </a:rPr>
              <a:t> - спортивной деятельности </a:t>
            </a:r>
            <a:r>
              <a:rPr lang="ru-RU" sz="2300" b="1" i="1" dirty="0" smtClean="0">
                <a:solidFill>
                  <a:schemeClr val="tx1"/>
                </a:solidFill>
              </a:rPr>
              <a:t>(</a:t>
            </a:r>
            <a:r>
              <a:rPr lang="ru-RU" sz="2300" b="1" i="1" u="sng" dirty="0" smtClean="0">
                <a:solidFill>
                  <a:schemeClr val="tx1"/>
                </a:solidFill>
              </a:rPr>
              <a:t>а также их участия в олимпиадах, конкурсах, фестивалях, соревнованиях - для высшей категории)</a:t>
            </a:r>
            <a:r>
              <a:rPr lang="ru-RU" sz="2300" b="1" i="1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buNone/>
            </a:pPr>
            <a:endParaRPr lang="ru-RU" sz="2300" b="1" i="1" dirty="0" smtClean="0">
              <a:solidFill>
                <a:schemeClr val="tx1"/>
              </a:solidFill>
            </a:endParaRPr>
          </a:p>
          <a:p>
            <a:pPr algn="just"/>
            <a:r>
              <a:rPr lang="ru-RU" sz="2200" b="1" dirty="0" smtClean="0">
                <a:solidFill>
                  <a:schemeClr val="tx1"/>
                </a:solidFill>
              </a:rPr>
              <a:t>личного вклада в повышение качества образования, совершенствование методов обучения и воспитания </a:t>
            </a:r>
            <a:r>
              <a:rPr lang="ru-RU" sz="2200" dirty="0" smtClean="0">
                <a:solidFill>
                  <a:schemeClr val="tx1"/>
                </a:solidFill>
              </a:rPr>
              <a:t>    (</a:t>
            </a:r>
            <a:r>
              <a:rPr lang="ru-RU" sz="2200" b="1" i="1" u="sng" dirty="0" smtClean="0">
                <a:solidFill>
                  <a:schemeClr val="tx1"/>
                </a:solidFill>
              </a:rPr>
              <a:t>продуктивного использования новых образовательных технологий - для высшей категории </a:t>
            </a:r>
            <a:r>
              <a:rPr lang="ru-RU" sz="2200" b="1" u="sng" dirty="0" smtClean="0">
                <a:solidFill>
                  <a:schemeClr val="tx1"/>
                </a:solidFill>
              </a:rPr>
              <a:t>);</a:t>
            </a:r>
          </a:p>
          <a:p>
            <a:pPr algn="just">
              <a:buNone/>
            </a:pPr>
            <a:endParaRPr lang="ru-RU" sz="2200" b="1" u="sng" dirty="0" smtClean="0">
              <a:solidFill>
                <a:schemeClr val="tx1"/>
              </a:solidFill>
            </a:endParaRPr>
          </a:p>
          <a:p>
            <a:pPr algn="just"/>
            <a:r>
              <a:rPr lang="ru-RU" sz="2200" b="1" dirty="0" smtClean="0">
                <a:solidFill>
                  <a:schemeClr val="tx1"/>
                </a:solidFill>
              </a:rPr>
              <a:t>транслирования в педагогических коллективах опыта практических результатов профессиональной деятельности (</a:t>
            </a:r>
            <a:r>
              <a:rPr lang="ru-RU" sz="2200" b="1" i="1" u="sng" dirty="0" smtClean="0">
                <a:solidFill>
                  <a:schemeClr val="tx1"/>
                </a:solidFill>
              </a:rPr>
              <a:t>в том числе экспериментальной и инновационной - для высшей категории)</a:t>
            </a:r>
            <a:r>
              <a:rPr lang="ru-RU" sz="2200" b="1" dirty="0" smtClean="0">
                <a:solidFill>
                  <a:schemeClr val="tx1"/>
                </a:solidFill>
              </a:rPr>
              <a:t>,</a:t>
            </a:r>
            <a:r>
              <a:rPr lang="ru-RU" sz="2200" dirty="0" smtClean="0">
                <a:solidFill>
                  <a:schemeClr val="tx1"/>
                </a:solidFill>
              </a:rPr>
              <a:t>  </a:t>
            </a:r>
            <a:r>
              <a:rPr lang="ru-RU" sz="2200" b="1" dirty="0" smtClean="0">
                <a:solidFill>
                  <a:schemeClr val="tx1"/>
                </a:solidFill>
              </a:rPr>
              <a:t>активное участие в  работе методических объединений педагогических работников организации </a:t>
            </a:r>
            <a:r>
              <a:rPr lang="ru-RU" sz="2200" b="1" i="1" dirty="0" smtClean="0">
                <a:solidFill>
                  <a:schemeClr val="tx1"/>
                </a:solidFill>
              </a:rPr>
              <a:t>(</a:t>
            </a:r>
            <a:r>
              <a:rPr lang="ru-RU" sz="2200" b="1" i="1" u="sng" dirty="0" smtClean="0">
                <a:solidFill>
                  <a:schemeClr val="tx1"/>
                </a:solidFill>
              </a:rPr>
              <a:t>в разработке программно – методического сопровождения образовательного процесса, профессиональных конкурсах - для высшей категории)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571480"/>
            <a:ext cx="473392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1928802"/>
            <a:ext cx="8175852" cy="3732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26478"/>
          </a:xfrm>
        </p:spPr>
        <p:txBody>
          <a:bodyPr>
            <a:normAutofit/>
          </a:bodyPr>
          <a:lstStyle/>
          <a:p>
            <a:r>
              <a:rPr lang="en-US" sz="2000" b="1" i="1" dirty="0" smtClean="0">
                <a:solidFill>
                  <a:schemeClr val="tx2">
                    <a:lumMod val="75000"/>
                  </a:schemeClr>
                </a:solidFill>
              </a:rPr>
              <a:t>I.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Стабильные положительные результаты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i="1" u="sng" dirty="0" smtClean="0">
                <a:solidFill>
                  <a:schemeClr val="tx2">
                    <a:lumMod val="75000"/>
                  </a:schemeClr>
                </a:solidFill>
              </a:rPr>
              <a:t>(положительная динамика - для высшей категории)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освоения обучающимися образовательных программ по итогам мониторингов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43000904"/>
              </p:ext>
            </p:extLst>
          </p:nvPr>
        </p:nvGraphicFramePr>
        <p:xfrm>
          <a:off x="395536" y="1340768"/>
          <a:ext cx="8462744" cy="513511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32048"/>
                <a:gridCol w="3530102"/>
                <a:gridCol w="1428760"/>
                <a:gridCol w="996873"/>
                <a:gridCol w="967327"/>
                <a:gridCol w="1107634"/>
              </a:tblGrid>
              <a:tr h="1445290"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u="none" dirty="0">
                          <a:effectLst/>
                        </a:rPr>
                        <a:t>Качество знаний обучающихся  по итогам учебного года (за 3 года), по результатам школьного мониторинга.</a:t>
                      </a:r>
                      <a:endParaRPr lang="ru-RU" sz="1300" b="1" i="1" u="none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sng" dirty="0">
                          <a:effectLst/>
                        </a:rPr>
                        <a:t>Справка, </a:t>
                      </a:r>
                      <a:r>
                        <a:rPr lang="ru-RU" sz="1300" b="1" i="1" dirty="0">
                          <a:effectLst/>
                        </a:rPr>
                        <a:t>заверенная руководителем.</a:t>
                      </a:r>
                      <a:endParaRPr lang="ru-RU" sz="1300" b="1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</a:rPr>
                        <a:t>Качество знаний от 20 % до 39% при 100% успеваемости</a:t>
                      </a:r>
                      <a:endParaRPr lang="ru-RU" sz="1300" b="1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</a:rPr>
                        <a:t>Качество знаний от 40 % до 59 % при 100% успеваемости</a:t>
                      </a:r>
                      <a:endParaRPr lang="ru-RU" sz="1300" b="1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</a:rPr>
                        <a:t>Качество знаний 60 % и выше при 100% успеваемости</a:t>
                      </a:r>
                      <a:endParaRPr lang="ru-RU" sz="1300" b="1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>
                          <a:effectLst/>
                        </a:rPr>
                        <a:t>ФСИН-10-29%</a:t>
                      </a:r>
                      <a:endParaRPr lang="ru-RU" sz="1300" b="1" i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</a:rPr>
                        <a:t>ФСИН-30-49%</a:t>
                      </a:r>
                      <a:endParaRPr lang="ru-RU" sz="1300" b="1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</a:rPr>
                        <a:t>ФСИН-свыше 50%</a:t>
                      </a:r>
                      <a:endParaRPr lang="ru-RU" sz="1300" b="1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168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effectLst/>
                        </a:rPr>
                        <a:t>2.</a:t>
                      </a: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u="none" dirty="0">
                          <a:effectLst/>
                        </a:rPr>
                        <a:t>Качество знаний учащихся, обучающихся в классах для детей с ОВЗ,  по итогам учебного года  </a:t>
                      </a:r>
                      <a:endParaRPr lang="ru-RU" sz="1300" b="1" i="1" u="none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</a:rPr>
                        <a:t>Справка, заверенная руководителем</a:t>
                      </a:r>
                      <a:endParaRPr lang="ru-RU" sz="1300" b="1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</a:rPr>
                        <a:t>от 3% до 9%</a:t>
                      </a:r>
                      <a:endParaRPr lang="ru-RU" sz="1300" b="1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</a:rPr>
                        <a:t>от 10% до 14%</a:t>
                      </a:r>
                      <a:endParaRPr lang="ru-RU" sz="1300" b="1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</a:rPr>
                        <a:t>выше 15%</a:t>
                      </a:r>
                      <a:endParaRPr lang="ru-RU" sz="1300" b="1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757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effectLst/>
                        </a:rPr>
                        <a:t>3.</a:t>
                      </a: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u="none" dirty="0">
                          <a:effectLst/>
                        </a:rPr>
                        <a:t>Качество знаний обучающихся по результатам </a:t>
                      </a:r>
                      <a:r>
                        <a:rPr lang="ru-RU" sz="1300" b="1" i="1" u="none" dirty="0" smtClean="0">
                          <a:effectLst/>
                        </a:rPr>
                        <a:t>независимых</a:t>
                      </a:r>
                      <a:r>
                        <a:rPr lang="en-US" sz="1300" b="1" i="1" u="none" dirty="0" smtClean="0">
                          <a:effectLst/>
                        </a:rPr>
                        <a:t> </a:t>
                      </a:r>
                      <a:r>
                        <a:rPr lang="ru-RU" sz="1300" b="1" i="1" u="none" dirty="0" smtClean="0">
                          <a:effectLst/>
                        </a:rPr>
                        <a:t>региональных </a:t>
                      </a:r>
                      <a:r>
                        <a:rPr lang="ru-RU" sz="1300" b="1" i="1" u="none" dirty="0">
                          <a:effectLst/>
                        </a:rPr>
                        <a:t>или муниципальных тестирований, </a:t>
                      </a:r>
                      <a:r>
                        <a:rPr lang="ru-RU" sz="1400" b="1" i="0" u="sng" dirty="0">
                          <a:effectLst/>
                        </a:rPr>
                        <a:t>Всероссийских проверочных работ, проведенных в штатном режиме. Результаты государственной итоговой аттестации  обучающихся по образовательным программам основного, среднего общего образования.</a:t>
                      </a:r>
                      <a:endParaRPr lang="ru-RU" sz="1400" b="1" i="0" u="sng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 smtClean="0">
                          <a:effectLst/>
                        </a:rPr>
                        <a:t>Приказ,</a:t>
                      </a:r>
                      <a:r>
                        <a:rPr lang="ru-RU" sz="1300" b="1" i="1" baseline="0" dirty="0" smtClean="0">
                          <a:effectLst/>
                        </a:rPr>
                        <a:t> </a:t>
                      </a:r>
                      <a:r>
                        <a:rPr lang="ru-RU" sz="1300" b="1" i="1" dirty="0" smtClean="0">
                          <a:effectLst/>
                        </a:rPr>
                        <a:t>Справка</a:t>
                      </a:r>
                      <a:r>
                        <a:rPr lang="ru-RU" sz="1300" b="1" i="1" dirty="0">
                          <a:effectLst/>
                        </a:rPr>
                        <a:t>, заверенная руководителем.</a:t>
                      </a:r>
                      <a:endParaRPr lang="ru-RU" sz="1300" b="1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</a:rPr>
                        <a:t>Качество знаний от 20 % до 39</a:t>
                      </a:r>
                      <a:r>
                        <a:rPr lang="ru-RU" sz="1300" b="1" i="1" dirty="0" smtClean="0">
                          <a:effectLst/>
                        </a:rPr>
                        <a:t>%, средний балл ЕГЭ от 20 до 39</a:t>
                      </a:r>
                      <a:endParaRPr lang="ru-RU" sz="1300" b="1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</a:rPr>
                        <a:t>Качество знаний от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</a:rPr>
                        <a:t>40 % до 59 </a:t>
                      </a:r>
                      <a:r>
                        <a:rPr lang="ru-RU" sz="1300" b="1" i="1" dirty="0" smtClean="0">
                          <a:effectLst/>
                        </a:rPr>
                        <a:t>%, средний балл ЕГЭ от 40 до 59</a:t>
                      </a:r>
                      <a:endParaRPr lang="ru-RU" sz="1300" b="1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</a:rPr>
                        <a:t>Качество знаний 60 % и </a:t>
                      </a:r>
                      <a:r>
                        <a:rPr lang="ru-RU" sz="1300" b="1" i="1" dirty="0" smtClean="0">
                          <a:effectLst/>
                        </a:rPr>
                        <a:t>выше</a:t>
                      </a:r>
                      <a:r>
                        <a:rPr lang="ru-RU" sz="1300" b="1" i="1" smtClean="0">
                          <a:effectLst/>
                        </a:rPr>
                        <a:t>, средний</a:t>
                      </a:r>
                      <a:r>
                        <a:rPr lang="ru-RU" sz="1300" b="1" i="1" baseline="0" smtClean="0">
                          <a:effectLst/>
                        </a:rPr>
                        <a:t> балл ЕГЭ от 60 и выше</a:t>
                      </a:r>
                      <a:endParaRPr lang="ru-RU" sz="1300" b="1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 rotWithShape="1">
          <a:blip r:embed="rId2"/>
          <a:srcRect l="22908" t="21301" r="21613" b="17045"/>
          <a:stretch/>
        </p:blipFill>
        <p:spPr bwMode="auto">
          <a:xfrm>
            <a:off x="1115616" y="260648"/>
            <a:ext cx="6912767" cy="59046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312484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8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II.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Выявление развития </a:t>
            </a:r>
            <a:r>
              <a:rPr lang="ru-RU" sz="2000" b="1" i="1" u="sng" dirty="0" smtClean="0">
                <a:solidFill>
                  <a:schemeClr val="tx2">
                    <a:lumMod val="75000"/>
                  </a:schemeClr>
                </a:solidFill>
              </a:rPr>
              <a:t>(выявление и развитие – для высшей категории)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у обучающихся способностей к научной (интеллектуальной), творческой, физкультурно-спортивной деятельности</a:t>
            </a:r>
            <a:endParaRPr lang="ru-RU" sz="2000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4271271"/>
              </p:ext>
            </p:extLst>
          </p:nvPr>
        </p:nvGraphicFramePr>
        <p:xfrm>
          <a:off x="467544" y="1455698"/>
          <a:ext cx="8286192" cy="516250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32048"/>
                <a:gridCol w="1728192"/>
                <a:gridCol w="1080120"/>
                <a:gridCol w="1008112"/>
                <a:gridCol w="1073893"/>
                <a:gridCol w="81953"/>
                <a:gridCol w="1148410"/>
                <a:gridCol w="814757"/>
                <a:gridCol w="918707"/>
              </a:tblGrid>
              <a:tr h="1727406">
                <a:tc row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ru-RU" sz="1200" b="1" i="1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1" i="1" baseline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53" marR="56553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участия обучающихся в </a:t>
                      </a:r>
                      <a:r>
                        <a:rPr lang="ru-RU" sz="1400" b="1" i="1" u="sng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очных</a:t>
                      </a:r>
                      <a:r>
                        <a:rPr lang="ru-RU" sz="1400" b="1" i="1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мероприятиях различных уровней</a:t>
                      </a:r>
                      <a:endParaRPr lang="ru-RU" sz="1200" b="1" i="1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1" baseline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53" marR="56553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Грамоты, дипломы. Справка руководителя при отсутствии Ф. И. О. учителя на грамоте.</a:t>
                      </a:r>
                      <a:endParaRPr lang="ru-RU" sz="1200" b="1" i="1" baseline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53" marR="56553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</a:t>
                      </a:r>
                      <a:r>
                        <a:rPr lang="ru-RU" sz="1400" b="1" i="1" u="sng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очных</a:t>
                      </a:r>
                      <a:r>
                        <a:rPr lang="ru-RU" sz="1400" b="1" i="1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мероприятиях</a:t>
                      </a:r>
                      <a:endParaRPr lang="ru-RU" sz="1200" b="1" i="1" baseline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53" marR="56553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Победы и призовые места в муниципальных мероприятиях</a:t>
                      </a:r>
                      <a:endParaRPr lang="ru-RU" sz="1200" b="1" i="1" baseline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53" marR="56553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baseline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Победы и призовые места в  региональных мероприятиях</a:t>
                      </a:r>
                      <a:endParaRPr lang="ru-RU" sz="1200" b="1" i="1" baseline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53" marR="56553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Победы и призовые места во всероссийских мероприятиях</a:t>
                      </a:r>
                      <a:endParaRPr lang="ru-RU" sz="1200" b="1" i="1" baseline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53" marR="56553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10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наличии в муниципальных, региональных или всероссийских мероприятиях более 1 призового места +1 балл дополнительно (но не более 5 баллов).</a:t>
                      </a:r>
                      <a:endParaRPr lang="ru-RU" sz="1200" b="1" i="1" baseline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53" marR="56553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6767">
                <a:tc row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r>
                        <a:rPr lang="ru-RU" sz="1200" b="1" i="1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1" i="1" baseline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53" marR="56553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участия обучающихся в </a:t>
                      </a:r>
                      <a:r>
                        <a:rPr lang="ru-RU" sz="1400" b="1" i="1" u="sng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заочных</a:t>
                      </a:r>
                      <a:r>
                        <a:rPr lang="ru-RU" sz="1400" b="1" i="1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мероприятиях различных уровней</a:t>
                      </a:r>
                      <a:endParaRPr lang="ru-RU" sz="1200" b="1" i="1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1" baseline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53" marR="56553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Грамоты, дипломы. Справка руководителя при отсутствии Ф. И. О. учителя на грамоте). </a:t>
                      </a:r>
                      <a:endParaRPr lang="ru-RU" sz="1200" b="1" i="1" baseline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53" marR="56553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Победы и призовые места в муниципальных мероприятиях</a:t>
                      </a:r>
                      <a:endParaRPr lang="ru-RU" sz="1200" b="1" i="1" baseline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53" marR="56553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baseline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Победы и призовые места в  региональных мероприятиях</a:t>
                      </a:r>
                      <a:endParaRPr lang="ru-RU" sz="1200" b="1" i="1" baseline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53" marR="56553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Победы и призовые места во всероссийских мероприятиях</a:t>
                      </a:r>
                      <a:endParaRPr lang="ru-RU" sz="1200" b="1" i="1" baseline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53" marR="56553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1" baseline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53" marR="56553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1" i="1" baseline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3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наличии в </a:t>
                      </a:r>
                      <a:r>
                        <a:rPr lang="ru-RU" sz="1400" b="1" i="1" u="sng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заочных</a:t>
                      </a:r>
                      <a:r>
                        <a:rPr lang="ru-RU" sz="1400" b="1" i="1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мероприятиях более 1 призового места +1 балл дополнительно (но не более 3 баллов).</a:t>
                      </a:r>
                      <a:endParaRPr lang="ru-RU" sz="1200" b="1" i="1" baseline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53" marR="56553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b="1" i="1" dirty="0"/>
                    </a:p>
                  </a:txBody>
                  <a:tcPr marL="56553" marR="56553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5531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8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Личный вклад в повышение качества образования, совершенствование методов обучения и воспитания (</a:t>
            </a: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высшей категории – </a:t>
            </a:r>
            <a:r>
              <a:rPr lang="ru-RU" sz="1800" b="1" i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продуктивного использования новых образовательных технологий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(критерии  6-12)</a:t>
            </a:r>
            <a:endParaRPr lang="ru-RU" sz="1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87294726"/>
              </p:ext>
            </p:extLst>
          </p:nvPr>
        </p:nvGraphicFramePr>
        <p:xfrm>
          <a:off x="251520" y="1857364"/>
          <a:ext cx="8568952" cy="32147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19952"/>
                <a:gridCol w="1840288"/>
                <a:gridCol w="874356"/>
                <a:gridCol w="1285884"/>
                <a:gridCol w="1214446"/>
                <a:gridCol w="1357322"/>
                <a:gridCol w="1676704"/>
              </a:tblGrid>
              <a:tr h="321471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352" marR="3135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учителем: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-программ углубленного изучения предмета;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-профильного обучения;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элективных курсов;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b="1" i="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адаптированных программ.</a:t>
                      </a: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352" marR="3135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Приказ. </a:t>
                      </a:r>
                      <a:r>
                        <a:rPr lang="ru-RU" sz="14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Справка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352" marR="3135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Реализует программы элективных курсов в условиях </a:t>
                      </a:r>
                      <a:r>
                        <a:rPr lang="ru-RU" sz="1400" b="1" i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безоценочной</a:t>
                      </a:r>
                      <a:r>
                        <a:rPr lang="ru-RU" sz="14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системы; </a:t>
                      </a:r>
                      <a:r>
                        <a:rPr lang="ru-RU" sz="1600" b="1" i="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адаптированные программы.</a:t>
                      </a:r>
                      <a:endParaRPr lang="ru-RU" sz="1600" b="1" i="0" u="sng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352" marR="3135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Реализует программы элективных курсов, качество знаний учащихся 50% и выше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352" marR="3135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Реализует программы углубленного (профильного) изучения предмета, качество знаний учащихся 51%-65%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352" marR="3135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Реализует программы углубленного (профильного) изучения предмета, добивается позитивной динамики качества знаний свыше 65 % 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352" marR="3135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9764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Личный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вклад в повышение качества образования, совершенствование методов обучения и воспитания (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высшей категории – </a:t>
            </a:r>
            <a:r>
              <a:rPr lang="ru-RU" sz="2000" b="1" i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продуктивного использования новых образовательных технологий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85353866"/>
              </p:ext>
            </p:extLst>
          </p:nvPr>
        </p:nvGraphicFramePr>
        <p:xfrm>
          <a:off x="466725" y="1772817"/>
          <a:ext cx="8281739" cy="41711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32867"/>
                <a:gridCol w="1846524"/>
                <a:gridCol w="817772"/>
                <a:gridCol w="1008112"/>
                <a:gridCol w="1121941"/>
                <a:gridCol w="966331"/>
                <a:gridCol w="2088192"/>
              </a:tblGrid>
              <a:tr h="1696084">
                <a:tc row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</a:t>
                      </a:r>
                    </a:p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активность педагога.</a:t>
                      </a:r>
                    </a:p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работе жюри конкурсов, олимпиад, предметных комиссий, экспертных групп, руководство практикой студентов, наставничество. Руководство первичной профсоюзной </a:t>
                      </a:r>
                      <a:r>
                        <a:rPr lang="ru-RU" sz="14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организацией.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Приказ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Руководство профкомом школы, ШМО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Наставничество над молодыми педагогами, руководство практикой студентов. 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на  муниципальном  уровне. 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на региональном  или всероссийском уровне. Работа в качестве регионального представителя или координатора конкурса. 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неоднократном участии</a:t>
                      </a: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+1 балл дополнительно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(но не более 3 баллов).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45211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Личный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вклад в повышение качества образования, совершенствование методов обучения и воспитания (</a:t>
            </a:r>
            <a:r>
              <a:rPr lang="ru-RU" sz="1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высшей категории – </a:t>
            </a:r>
            <a:r>
              <a:rPr lang="ru-RU" sz="1800" b="1" i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продуктивного использования новых образовательных технологий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45373708"/>
              </p:ext>
            </p:extLst>
          </p:nvPr>
        </p:nvGraphicFramePr>
        <p:xfrm>
          <a:off x="251520" y="2423741"/>
          <a:ext cx="8496944" cy="2453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32048"/>
                <a:gridCol w="1673854"/>
                <a:gridCol w="1428760"/>
                <a:gridCol w="1210246"/>
                <a:gridCol w="1591796"/>
                <a:gridCol w="2160240"/>
              </a:tblGrid>
              <a:tr h="228601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i="1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b="1" i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</a:t>
                      </a: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учителем внеурочной деятельности по предмету 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Справка руководителя, приказ о распределении нагрузки, либо приказ, подтверждающий характер деятельности педагога.</a:t>
                      </a:r>
                      <a:endParaRPr lang="ru-RU" sz="1400" b="1" i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Участвует в  проведении </a:t>
                      </a: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предметной недели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Ведёт работу </a:t>
                      </a: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научного общества, студии, кружка, секции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Научное общество (студия, кружок, секция), руководимое учителем получили общественное признание.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562" marR="56562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91141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227</TotalTime>
  <Words>1659</Words>
  <Application>Microsoft Office PowerPoint</Application>
  <PresentationFormat>Экран (4:3)</PresentationFormat>
  <Paragraphs>185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Brooklet</vt:lpstr>
      <vt:lpstr>Критерии и показатели, применяемые  при аттестации на квалификационные категории педагогических работников образовательных учреждений Белгородской области в 2017-2018 учебном году по должности «учитель»</vt:lpstr>
      <vt:lpstr>ПОРЯДОК ПРОВЕДЕНИЯ АТТЕСТАЦИИ ПЕДАГОГИЧЕСКИХ РАБОТНИКОВ ОРГАНИЗАЦИЙ, ОСУЩЕСТВЛЯЮЩИХ ОБРАЗОВАТЕЛЬНУЮ ДЕЯТЕЛЬНОСТЬ  </vt:lpstr>
      <vt:lpstr>Слайд 3</vt:lpstr>
      <vt:lpstr>I.Стабильные положительные результаты (положительная динамика - для высшей категории) освоения обучающимися образовательных программ по итогам мониторингов</vt:lpstr>
      <vt:lpstr> </vt:lpstr>
      <vt:lpstr>II. Выявление развития (выявление и развитие – для высшей категории) у обучающихся способностей к научной (интеллектуальной), творческой, физкультурно-спортивной деятельности</vt:lpstr>
      <vt:lpstr>III. Личный вклад в повышение качества образования, совершенствование методов обучения и воспитания (для высшей категории – продуктивного использования новых образовательных технологий) (критерии  6-12)</vt:lpstr>
      <vt:lpstr>III. Личный вклад в повышение качества образования, совершенствование методов обучения и воспитания (для высшей категории – продуктивного использования новых образовательных технологий)</vt:lpstr>
      <vt:lpstr>III. Личный вклад в повышение качества образования, совершенствование методов обучения и воспитания (для высшей категории – продуктивного использования новых образовательных технологий)</vt:lpstr>
      <vt:lpstr>III. Личный вклад в повышение качества образования, совершенствование методов обучения и воспитания (для высшей категории – продуктивного использования новых образовательных технологий)</vt:lpstr>
      <vt:lpstr>III. Личный вклад в повышение качества образования, совершенствование методов обучения и воспитания (для высшей категории – продуктивного использования новых образовательных технологий)</vt:lpstr>
      <vt:lpstr>III. Личный вклад в повышение качества образования, совершенствование методов обучения и воспитания (для высшей категории – продуктивного использования новых образовательных технологий)</vt:lpstr>
      <vt:lpstr>III. Личный вклад в повышение качества образования, совершенствование методов обучения и воспитания (для высшей категории – продуктивного использования новых образовательных технологий)</vt:lpstr>
      <vt:lpstr>IV. Транслирование в педагогических коллективах опыта практических результатов профессиональной деятельности (для высшей категории – в том числе экспериментальной и инновационной), активное участие в работе методических объединений педагогических работников организации (для высшей категории – в разработке программно-методического сопровождения образовательного процесса, профессиональных конкурсов)</vt:lpstr>
      <vt:lpstr>IV. Транслирование в педагогических коллективах опыта практических результатов профессиональной деятельности (для высшей категории – в том числе экспериментальной и инновационной), активное участие в работе методических объединений педагогических работников организации (для высшей категории – в разработке программно-методического сопровождения образовательного процесса, профессиональных конкурсов) критерии 13-17</vt:lpstr>
      <vt:lpstr>IV. Транслирование в педагогических коллективах опыта практических результатов профессиональной деятельности (для высшей категории – в том числе экспериментальной и инновационной), активное участие в работе методических объединений педагогических работников организации (для высшей категории – в разработке программно-методического сопровождения образовательного процесса, профессиональных конкурсов)</vt:lpstr>
      <vt:lpstr>IV. Транслирование в педагогических коллективах опыта практических результатов профессиональной деятельности (для высшей категории – в том числе экспериментальной и инновационной), активное участие в работе методических объединений педагогических работников организации (для высшей категории – в разработке программно-методического сопровождения образовательного процесса, профессиональных конкурсов)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kraplin</cp:lastModifiedBy>
  <cp:revision>36</cp:revision>
  <dcterms:modified xsi:type="dcterms:W3CDTF">2017-06-16T06:58:39Z</dcterms:modified>
</cp:coreProperties>
</file>